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6" r:id="rId6"/>
    <p:sldId id="277" r:id="rId7"/>
    <p:sldId id="279" r:id="rId8"/>
    <p:sldId id="281" r:id="rId9"/>
    <p:sldId id="263" r:id="rId10"/>
    <p:sldId id="266" r:id="rId11"/>
    <p:sldId id="267" r:id="rId12"/>
    <p:sldId id="269" r:id="rId13"/>
    <p:sldId id="282" r:id="rId14"/>
    <p:sldId id="283" r:id="rId15"/>
    <p:sldId id="270" r:id="rId16"/>
    <p:sldId id="271" r:id="rId17"/>
    <p:sldId id="28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7F0"/>
    <a:srgbClr val="B2EEF4"/>
    <a:srgbClr val="C6F8F3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40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4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D4ED-4122-462F-AE84-4F60F4028047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002614-19EC-42A3-A1A8-9162CB537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pa/shodo-metodichnih-rekomendacij-do-onovlenogo-bazovogo-komponenta-doshkilnoyi-osviti" TargetMode="External"/><Relationship Id="rId2" Type="http://schemas.openxmlformats.org/officeDocument/2006/relationships/hyperlink" Target="https://mon.gov.ua/storage/app/media/rizne/2021/12.01/Pro_novu_redaktsiyu%20Bazovoho%20komponenta%20doshkilnoyi%20osvity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846" y="82061"/>
            <a:ext cx="7010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" lvl="0" indent="90170" algn="r"/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проведення: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.02.2022р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3345" lvl="0" indent="90170" algn="r"/>
            <a:r>
              <a:rPr lang="uk-UA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проведення: 13.00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3345" indent="9017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ВОРКШОП</a:t>
            </a:r>
          </a:p>
          <a:p>
            <a:pPr marL="93345" indent="9017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форматі </a:t>
            </a:r>
            <a:r>
              <a:rPr lang="uk-UA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b="1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нлайн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методичного  </a:t>
            </a:r>
            <a:r>
              <a:rPr lang="uk-UA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  </a:t>
            </a:r>
          </a:p>
          <a:p>
            <a:pPr marL="93345" indent="90170" algn="ctr"/>
            <a:r>
              <a:rPr lang="uk-UA" sz="20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вихователів молодших груп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 ВМТГ</a:t>
            </a:r>
            <a:endParaRPr lang="uk-UA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uk-UA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660" y="304800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1652954"/>
            <a:ext cx="928467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«Сучасні інноваційні освітні </a:t>
            </a:r>
            <a:endParaRPr lang="en-US" sz="4000" b="1" i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ідходи</a:t>
            </a:r>
            <a:r>
              <a:rPr lang="en-US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формуванн</a:t>
            </a:r>
            <a:r>
              <a:rPr lang="uk-UA" sz="4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логіко - математичної </a:t>
            </a:r>
            <a:endParaRPr lang="uk-UA" sz="4000" b="1" i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компетентності  </a:t>
            </a:r>
            <a:endParaRPr lang="ru-RU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40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дошкільнят молодшого віку»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631" y="4689230"/>
            <a:ext cx="6986954" cy="212365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uk-UA" sz="16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Спікери</a:t>
            </a:r>
            <a:r>
              <a:rPr lang="uk-UA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Ніна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Сокиринська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консультант КУ «ЦПРПП ВМР»,</a:t>
            </a:r>
          </a:p>
          <a:p>
            <a:pPr>
              <a:spcAft>
                <a:spcPts val="0"/>
              </a:spcAft>
            </a:pP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Наталія Кравчук, вихователь – методист КЗ «ДНЗ № 3 ВМР»,</a:t>
            </a:r>
          </a:p>
          <a:p>
            <a:pPr>
              <a:spcAft>
                <a:spcPts val="0"/>
              </a:spcAft>
            </a:pP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Наталя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Данильчук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вихователь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-методист КЗ «ДНЗ №17 ВМР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</a:p>
          <a:p>
            <a:pPr>
              <a:spcAft>
                <a:spcPts val="0"/>
              </a:spcAft>
            </a:pP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Лілія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Груба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вихователь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КЗ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«ДНЗ №17 ВМР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uk-UA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0660" cy="14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65406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355600" algn="ctr">
              <a:lnSpc>
                <a:spcPct val="115000"/>
              </a:lnSpc>
              <a:spcAft>
                <a:spcPts val="1500"/>
              </a:spcAft>
            </a:pPr>
            <a:r>
              <a:rPr lang="uk-UA" sz="2200" b="1" i="1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ІІ. Пізнавальна діяльність дитини в середовищі</a:t>
            </a:r>
            <a:endParaRPr lang="ru-RU" sz="2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" y="1117716"/>
            <a:ext cx="7866185" cy="8048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ає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відбуватися в поєднанні різних видів дитячої активності з пріоритетом математичних завдань, пошуково-творчої роботи дітей.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199" y="2016370"/>
            <a:ext cx="7866185" cy="11605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оцільно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одночасновсі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сенсорно-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логіко-математичний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дослідницького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984" y="3176955"/>
            <a:ext cx="6178061" cy="6095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985" y="3786555"/>
            <a:ext cx="4935415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продумуються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вихователем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спонтанно.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User\Desktop\palochki-kyuizenera-mnogofunkcionalnoe-razvivayushchee-posobie-kotoroe-sdelaet-bolee-effektivnym-process-poznavatelnogo-razvitiya-v-d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05" y="3614385"/>
            <a:ext cx="3803695" cy="243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72000" y="60507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https://melkie.net/zanyatiya-s-detmi/igrovye-tehnologii/igryi-so-schetnyimi-palochkami-v-detskom-sadu.html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Users\ДНЗ 35\Desktop\фото\природа\IMG-76d7971e6ed7feef3ab418252b1f40ef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1616" r="9272"/>
          <a:stretch/>
        </p:blipFill>
        <p:spPr bwMode="auto">
          <a:xfrm>
            <a:off x="269631" y="4547942"/>
            <a:ext cx="4572000" cy="23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8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338" y="456903"/>
            <a:ext cx="5764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ІІІ. Форми організації п</a:t>
            </a:r>
            <a:r>
              <a:rPr lang="uk-UA" sz="2000" b="1" i="1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ізнавальної діяльності дітей</a:t>
            </a:r>
            <a:endParaRPr lang="ru-RU" sz="2000" dirty="0"/>
          </a:p>
        </p:txBody>
      </p:sp>
      <p:pic>
        <p:nvPicPr>
          <p:cNvPr id="11" name="Рисунок 10" descr="C:\Users\Admin\Desktop\сенсорика фото\изображение_viber_2022-01-25_15-39-55-46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-2779" r="8750"/>
          <a:stretch/>
        </p:blipFill>
        <p:spPr bwMode="auto">
          <a:xfrm>
            <a:off x="5566798" y="3223045"/>
            <a:ext cx="3555419" cy="251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Admin\Desktop\сенсорика фото\изображение_viber_2022-01-25_15-40-46-0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"/>
          <a:stretch/>
        </p:blipFill>
        <p:spPr bwMode="auto">
          <a:xfrm>
            <a:off x="5779477" y="1048172"/>
            <a:ext cx="3130062" cy="217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6192" y="1259188"/>
            <a:ext cx="5198037" cy="1086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кола;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логіко-математичного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дослідницького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192" y="2579473"/>
            <a:ext cx="5198037" cy="374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spc="-25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000" b="1" spc="-2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Підгрупова</a:t>
            </a:r>
            <a:r>
              <a:rPr lang="uk-UA" sz="2000" b="1" spc="-2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взаємодія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192" y="3223045"/>
            <a:ext cx="5198037" cy="108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робота за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ініціативою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повсякденних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проблемності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955" y="4521656"/>
            <a:ext cx="5198037" cy="9213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бажанням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202" y="356106"/>
            <a:ext cx="641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гровий підхід до формування сенсорно-пізнавальної,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логіко-математичної, дослідницької компетентності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71" y="1353417"/>
            <a:ext cx="8271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uk-UA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икористання дидактичних ігор та </a:t>
            </a:r>
            <a:r>
              <a:rPr lang="uk-UA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вправ 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сенсорно-пізнавального</a:t>
            </a: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логіко-математичного, дослідницького змісту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2249" t="11813" r="32372" b="5951"/>
          <a:stretch/>
        </p:blipFill>
        <p:spPr>
          <a:xfrm>
            <a:off x="6606706" y="4180775"/>
            <a:ext cx="2089420" cy="273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2323" t="20576" r="21876" b="8477"/>
          <a:stretch/>
        </p:blipFill>
        <p:spPr>
          <a:xfrm>
            <a:off x="217724" y="1999748"/>
            <a:ext cx="3212918" cy="229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45" y="1949439"/>
            <a:ext cx="3283381" cy="218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47" y="4278035"/>
            <a:ext cx="3136495" cy="211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17516" t="33737" r="51482" b="4801"/>
          <a:stretch/>
        </p:blipFill>
        <p:spPr>
          <a:xfrm>
            <a:off x="3386742" y="2035667"/>
            <a:ext cx="2787502" cy="310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50245" t="19543" r="14710" b="29692"/>
          <a:stretch/>
        </p:blipFill>
        <p:spPr>
          <a:xfrm>
            <a:off x="3325258" y="4278035"/>
            <a:ext cx="3186260" cy="259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4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44234"/>
              </p:ext>
            </p:extLst>
          </p:nvPr>
        </p:nvGraphicFramePr>
        <p:xfrm>
          <a:off x="369277" y="947336"/>
          <a:ext cx="8147538" cy="5699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7658"/>
                <a:gridCol w="4399880"/>
              </a:tblGrid>
              <a:tr h="260076"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uk-UA" sz="1200" b="1" spc="-5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Сенсорні </a:t>
                      </a:r>
                      <a:r>
                        <a:rPr lang="uk-UA" sz="18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еталони</a:t>
                      </a:r>
                      <a:endParaRPr lang="ru-RU" sz="1800" b="1" spc="-5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4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29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Дидактичні</a:t>
                      </a:r>
                      <a:r>
                        <a:rPr lang="uk-UA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ігри і вправи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29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Інші види діяльності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1473">
                <a:tc>
                  <a:txBody>
                    <a:bodyPr/>
                    <a:lstStyle/>
                    <a:p>
                      <a:pPr marL="12700"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endParaRPr lang="uk-UA" sz="1200" b="1" spc="2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2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«Знайдіть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свій будиночок», «Хто як </a:t>
                      </a:r>
                      <a:r>
                        <a:rPr lang="uk-UA" sz="1600" b="1" spc="2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кричить</a:t>
                      </a:r>
                      <a:r>
                        <a:rPr lang="uk-UA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?»,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«Тиша», «Помічники», </a:t>
                      </a:r>
                      <a:r>
                        <a:rPr lang="uk-UA" sz="1600" b="1" spc="1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«Повітряні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кульки», «Доповзи і 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подзв</a:t>
                      </a:r>
                      <a:r>
                        <a:rPr lang="uk-UA" sz="1600" b="1" spc="2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они</a:t>
                      </a:r>
                      <a:r>
                        <a:rPr lang="uk-UA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«Впіймай комара», «Відгадай смаком», «Відгадай за запахом», «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Відгадай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хто кличе», «Мами і 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дити</a:t>
                      </a:r>
                      <a:r>
                        <a:rPr lang="uk-UA" sz="1600" b="1" spc="-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нча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«Святковий салют», 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«Ялинкові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прикраси», «Знайди пару», </a:t>
                      </a:r>
                      <a:r>
                        <a:rPr lang="uk-UA" sz="1600" b="1" spc="1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«Чарівна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торбинка», «Доріжка для </a:t>
                      </a:r>
                      <a:r>
                        <a:rPr lang="uk-UA" sz="1600" b="1" spc="2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зайчика</a:t>
                      </a:r>
                      <a:r>
                        <a:rPr lang="uk-UA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en-US" sz="1600" b="1" spc="2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використанням паличок </a:t>
                      </a:r>
                      <a:r>
                        <a:rPr lang="uk-UA" sz="1600" b="1" spc="15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Кьюізенера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«Машини та гаражі», </a:t>
                      </a:r>
                      <a:endParaRPr lang="uk-UA" sz="1600" b="1" spc="15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Садівники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«Заповни акваріуми» </a:t>
                      </a:r>
                      <a:endParaRPr lang="uk-UA" sz="1600" b="1" spc="15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600" b="1" spc="15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використанням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блоків </a:t>
                      </a:r>
                      <a:r>
                        <a:rPr lang="uk-UA" sz="1600" b="1" spc="1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Дьєнеша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29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 час спостережень в природі і по­буті вправляти дітей у розрізненні кольорів, смаків і запахів. У побуті звертати увагу дітей на параметри величини, висоту та довжину пред­метів, рухами рук показувати їх і за­охочувати до </a:t>
                      </a:r>
                      <a:r>
                        <a:rPr lang="uk-UA" sz="1600" b="1" spc="15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проговорювання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цих параметрів. У ході ігор, чергування, виконання доручень вправляти дітей у порівнянні, групуванні предметів, іграшок за кольором, величиною, ви­сотою, формою, кількістю, силою зву­ку тощо та заохочувати використову­вати ці терміни у мовленні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29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7100">
                <a:tc gridSpan="2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uk-UA" sz="1200" b="1" spc="-5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Формування </a:t>
                      </a:r>
                      <a:r>
                        <a:rPr lang="uk-UA" sz="20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уявлень про множину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1540"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en-US" sz="1800" b="1" spc="15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«Стрічки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ляльок», «Стільці для </a:t>
                      </a:r>
                      <a:r>
                        <a:rPr lang="uk-UA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дичів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театрі», «Гаражі та автомобілі», «Чашки для чаю членам нашої </a:t>
                      </a:r>
                      <a:r>
                        <a:rPr lang="uk-UA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сім</a:t>
                      </a:r>
                      <a:r>
                        <a:rPr lang="ru-RU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uk-UA" sz="1600" b="1" spc="2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ї»,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«Наведи лад»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29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 час спостережень вправляти ді­тей у порівнянні контрастних множин (діти і листочки, відерця і совочки). У ході виконання простих доручень залучати дітей до упорядкування предметів за ознакою кількості (ба­гато яблук, але одна лялька, багато листочків, а кошик один тощо). У мов­ленні використовувати запитання «Скільки залишилось?» і вправляти дітей у його розумінні. Під час чергу­вання вправляти дітей у розкладанні такої кількості тарілок і ложок, скіль­ки дітей за столом тощо. Пригощання дітей печивом. Роздавання кожній дитині по одному кубику (султанчику, стрічці, надувній кульці, </a:t>
                      </a:r>
                      <a:r>
                        <a:rPr lang="uk-UA" sz="1600" b="1" spc="15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прапорцю</a:t>
                      </a:r>
                      <a:r>
                        <a:rPr lang="uk-UA" sz="1600" b="1" spc="15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8923" y="301005"/>
            <a:ext cx="794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РІЄНТОВНІ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ДИДАКТИЧНІ ІГРИ, ВПРАВИ ТА ІНШІ ВИДИ ДІЯЛЬНОСТІ СЕНСОРНО-МАТЕМАТИЧНОГО СПРЯМУВАННЯ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908" y="6221026"/>
            <a:ext cx="8510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до 7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279" y="186733"/>
            <a:ext cx="7241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сенсорно-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логіко-математичного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характеру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90245" y="1184031"/>
            <a:ext cx="1743571" cy="14325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800" y="1184031"/>
            <a:ext cx="1774462" cy="14325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Групова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2907" y="1184031"/>
            <a:ext cx="1922584" cy="143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Колективна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2708" y="2616533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парній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встановленню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партнера,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злагодженості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спільному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досяганню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46867" y="6276412"/>
            <a:ext cx="23198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https://littleheroes.com.ua/page15.html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1" y="3988864"/>
            <a:ext cx="3085618" cy="2314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68199" y="630343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https://te.20minut.ua/Osvita/treba-vchiti-ne-ruynuvati-a-tvoriti-10576539.html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User\Desktop\477071-u-yaki-igri-varto-gratisya-batkam-z-ditmi-poyasnyue-psiholo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42" y="4056285"/>
            <a:ext cx="3257349" cy="217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70800" y="4513732"/>
            <a:ext cx="5772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 дитиною і збагачення пізнавального досвіду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3753" y="574549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2400" b="1" i="1" spc="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формованість сенсорно-пізнавальної, логіко-математичної та дослідницької компетентності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02677" y="989790"/>
            <a:ext cx="2438400" cy="1559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Різнопланове  ігрове предметно – розвивальне середовище</a:t>
            </a:r>
            <a:endParaRPr lang="ru-RU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175" y="2549135"/>
            <a:ext cx="2127674" cy="1389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Доцільні форми активності дитини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16673" y="976445"/>
            <a:ext cx="2272602" cy="1656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Пізнавальна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діяльність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дитини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середовищі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177040" y="244925"/>
            <a:ext cx="186849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8676936">
            <a:off x="5396390" y="3119773"/>
            <a:ext cx="186849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3947862">
            <a:off x="1169313" y="3106459"/>
            <a:ext cx="1868498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79310" y="4153257"/>
            <a:ext cx="484632" cy="37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248913" y="4135705"/>
            <a:ext cx="484632" cy="37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560906" y="4094793"/>
            <a:ext cx="484632" cy="37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495155" y="4153257"/>
            <a:ext cx="484632" cy="37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017547" y="4153257"/>
            <a:ext cx="484632" cy="378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3991470" y="2556482"/>
            <a:ext cx="477135" cy="5918474"/>
          </a:xfrm>
          <a:prstGeom prst="leftBrace">
            <a:avLst>
              <a:gd name="adj1" fmla="val 10906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981" y="221233"/>
            <a:ext cx="666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i="1" spc="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батьків в процесі формування сенсорно-пізнавальної, логіко-математичної та дослідницької компетентності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6860" y="1690472"/>
            <a:ext cx="7174524" cy="866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батьками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інтелектуальних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іграшкок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книжок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860" y="2768997"/>
            <a:ext cx="7174523" cy="8663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прогулянок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бесід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860" y="3975299"/>
            <a:ext cx="7174524" cy="8663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часу для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святкові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860" y="5207396"/>
            <a:ext cx="7326923" cy="8663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елементарних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дослідів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експериментів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коментування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до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571" y="921670"/>
            <a:ext cx="86750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Використані джерела: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1.Базовий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 дошкільної освіти, затверджений Наказом МОН України від 12.01.2021р. № 33. – с. 9.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2.Лист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 України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№1/9-148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16.03.2021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 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етодичних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оновленого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– с. 13.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3.Освітня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програма для дітей від 2 до 7 років «Дитина», рекомендована МОН України (Лист МОН України від 1/11-4960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23.07.2020р.) // Київ. – 2020. – с. 84.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4.Методичні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рекомендації до Освітньої програми для дітей від 2 до 7 років «Дитина» - с. 123.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5.Брежнєва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Машовець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сенсорно-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пізнавальному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акценти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педагогів-практиків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// «Вихователь - методист» - 2021. - № 9. – С.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Сенсорно-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// «Вихователь - методист» - 2021. - № 9.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7.Безсонова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«Дитина в сенсорно-пізнавальному просторі. Впроваджуємо Базовий компонент дошкільної освіти» // «Дошкільне виховання». – 2021. - №7. – с.3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8.https</a:t>
            </a:r>
            <a:r>
              <a:rPr lang="uk-UA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://mon.gov.ua/storage/app/media/rizne/2021/12.01/Pro_novu_redaktsiyu%20Bazovoho%20komponenta%20doshkilnoyi%20osvity.pdf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9.https</a:t>
            </a:r>
            <a:r>
              <a:rPr lang="uk-UA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://mon.gov.ua/ua/npa/shodo-metodichnih-rekomendacij-do-onovlenogo-bazovogo-komponenta-doshkilnoyi-osviti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023" y="2505670"/>
            <a:ext cx="6754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07875" y="3669323"/>
            <a:ext cx="443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9586" y="937556"/>
            <a:ext cx="82471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сенсорно-</a:t>
            </a:r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пізнавальному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призму </a:t>
            </a:r>
          </a:p>
          <a:p>
            <a:pPr algn="ctr"/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компоненту </a:t>
            </a:r>
          </a:p>
          <a:p>
            <a:pPr algn="ctr"/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7875" y="4916127"/>
            <a:ext cx="4618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Сокиринська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консультант</a:t>
            </a:r>
          </a:p>
          <a:p>
            <a:pPr algn="r"/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 «ЦПРПП ВМР»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МО ІІ мол групи\index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918"/>
            <a:ext cx="1559168" cy="15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3555788"/>
            <a:ext cx="4536831" cy="34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555" y="328974"/>
            <a:ext cx="5952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Державний стандарт дошкільної освіти,</a:t>
            </a:r>
          </a:p>
          <a:p>
            <a:pPr algn="ctr"/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атверджений Наказом МОН України 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33 від 12.01.2021р.</a:t>
            </a:r>
            <a:endParaRPr lang="uk-UA" sz="20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2320" y="14522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світній напрям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«Дитина в сенсорно-пізнавальному просторі» передбачає формування наступних </a:t>
            </a:r>
            <a:r>
              <a:rPr lang="uk-UA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компетенцій</a:t>
            </a:r>
            <a:r>
              <a:rPr lang="uk-UA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3565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ІІ. С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енсорно-пізнавальна,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логіко-математична,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дослідницька компетентність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122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Предметно-практична,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технологічна 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Новий Базовий компонент дошкільної освіти забезпечить підвищення її якості  та відповідність міжнародним стандартам, – Сергій Шкарлет | Міністерство  освіти і науки Украї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Новий Базовий компонент дошкільної освіти забезпечить підвищення її якості  та відповідність міжнародним стандартам, – Сергій Шкарлет | Міністерство  освіти і науки Украї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5ffdadf8aa873085623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3" y="2242082"/>
            <a:ext cx="3367968" cy="33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0375" y="55968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https://mon.gov.ua/ua/news/novij-bazovij-komponent-doshkilnoyi-osviti-zabezpechit-pidvishennya-yiyi-yakosti-ta-vidpovidnist-mizhnarodnim-standartam-sergij-shkarlet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666615" y="2633903"/>
            <a:ext cx="491538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636134" y="2652621"/>
            <a:ext cx="522019" cy="2165563"/>
          </a:xfrm>
          <a:prstGeom prst="curvedRightArrow">
            <a:avLst>
              <a:gd name="adj1" fmla="val 25000"/>
              <a:gd name="adj2" fmla="val 50000"/>
              <a:gd name="adj3" fmla="val 21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76" y="125327"/>
            <a:ext cx="8379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Сенсорно-пізнавальна, логіко-математична, дослідницька компетентність – це </a:t>
            </a:r>
            <a:r>
              <a:rPr lang="uk-UA" sz="2000" b="1" spc="-2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здатність дитини використовувати власну сенсорну систему в процесі логіко-математичної і дослідницької діяльності.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Admin\Desktop\изображение_viber_2021-04-22_15-56-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0" y="4503894"/>
            <a:ext cx="2762457" cy="222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775" y="1521041"/>
            <a:ext cx="6870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Сенсорно-моторний досвід (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через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слух, нюх,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дотик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смак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основа  сенсорно-пізнавального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складника.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90" y="2540547"/>
            <a:ext cx="6963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Оволодіння математичними поняттями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діями, логічними операціями,  розвиток пам’яті,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мислення, мовлення,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уяви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формування логіко-математичної компетентності.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90" y="3672898"/>
            <a:ext cx="6963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Стійкий 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інтерес до пізнання нового, бажання  діяти з предметами, досліджувати їх, вирішувати дослідницькі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дослідницької 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 descr="Математика для дошкільнят – Педагогічна технологія “Формування математичної  компетентності у дітей дошкільного віку”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17" y="4348083"/>
            <a:ext cx="3324503" cy="222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44599" y="6452830"/>
            <a:ext cx="1398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https://zayceva.com.ua/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138" y="589729"/>
            <a:ext cx="6049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сенсорно-пізнавальної, логіко-математичної, дослідницької компетентності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753" y="1574478"/>
            <a:ext cx="7655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І. Емоційно-ціннісне ставлення 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969" y="1964694"/>
            <a:ext cx="7197969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 виявляє інтерес до конструктивних завдань, пов’язаних з інтелектуальними труднощами, мотивована на дослідження об’єктів і явищ, пізнання нового;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552" y="3037753"/>
            <a:ext cx="718038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виявляє стійкий інтерес до дослідницького пошуку як у спеціально створених проблемних ситуаціях, так і у вільній діяльності;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760" y="4067908"/>
            <a:ext cx="7180386" cy="735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демонструє позитивне  ставлення до математики, математичного матеріалу;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6344" y="4906846"/>
            <a:ext cx="7171594" cy="720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виявляє внутрішню пізнавальну потребу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виконувати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логіко-математичні,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дослідницькі завдання;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344" y="5788639"/>
            <a:ext cx="716280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демонструє інтерес до самостійного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розв’язання цих завдань;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відчуває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задоволення від інтелектуальних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докладає вольових зусиль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длят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  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подолання.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768" y="1338333"/>
            <a:ext cx="652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ІІ. Сформованість знань: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7138" y="402160"/>
            <a:ext cx="6049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сенсорно-пізнавальної, логіко-математичної, дослідницької компетентності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Заняття з цікавої математики «Математичний LEGO-калейдоскоп» | Комунальний  заклад &amp;quot;Харківська спеціальна школа №2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9969" y="1742834"/>
            <a:ext cx="7197969" cy="5431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 уявлення про основні математичні поняття;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969" y="5943600"/>
            <a:ext cx="7197969" cy="6447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знає і розуміє елементарні правила безпеки під час проведення простих фізичних експериментів.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969" y="2434496"/>
            <a:ext cx="7197969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демонструє володіння знаннями і способами діяльності, виявляє сформованість логіко-математичних уявлень у предметно-практичній і дослідницькій діяльності;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9969" y="3528645"/>
            <a:ext cx="7197969" cy="13559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знає і правильно називає еталони площинних та об’ємних геометричних форм, просторові напрями, одиниці вимірювання часу, параметри величини, усвідомлює зв’язки між кількісними, порядковими числівниками, просторовими, часовими поняттями;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969" y="5040923"/>
            <a:ext cx="7197969" cy="758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знає і свідомо використовує термінологію елементарної математики у власному мовленні; </a:t>
            </a:r>
          </a:p>
        </p:txBody>
      </p:sp>
    </p:spTree>
    <p:extLst>
      <p:ext uri="{BB962C8B-B14F-4D97-AF65-F5344CB8AC3E}">
        <p14:creationId xmlns:p14="http://schemas.microsoft.com/office/powerpoint/2010/main" val="12751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768" y="1338333"/>
            <a:ext cx="652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 Навички: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7138" y="402160"/>
            <a:ext cx="6049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сенсорно-пізнавальної, логіко-математичної, дослідницької компетентності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Заняття з цікавої математики «Математичний LEGO-калейдоскоп» | Комунальний  заклад &amp;quot;Харківська спеціальна школа №2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9969" y="1742834"/>
            <a:ext cx="7197969" cy="5431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встановлює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залежності між числами натурального ряду, величинами, просторовими ознаками;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9967" y="2491159"/>
            <a:ext cx="7197969" cy="5431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одиницями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975" y="3212123"/>
            <a:ext cx="7197969" cy="984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диференціювати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еталони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просторового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966" y="4407877"/>
            <a:ext cx="7197969" cy="15357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здатна за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допомогою власної сенсорної системи досліджувати предмети й об’єкти дійсного світу, виявляти в них спільне і відмінне; використовувати різні способи обстеження, раціональні прийоми порівняння, набуті у процесі взаємодії з дорослими і однолітками; </a:t>
            </a:r>
          </a:p>
        </p:txBody>
      </p:sp>
    </p:spTree>
    <p:extLst>
      <p:ext uri="{BB962C8B-B14F-4D97-AF65-F5344CB8AC3E}">
        <p14:creationId xmlns:p14="http://schemas.microsoft.com/office/powerpoint/2010/main" val="1983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768" y="1338333"/>
            <a:ext cx="652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ІІІ. Навички: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7138" y="402160"/>
            <a:ext cx="6049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сенсорно-пізнавальної, логіко-математичної, дослідницької компетентності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Заняття з цікавої математики «Математичний LEGO-калейдоскоп» | Комунальний  заклад &amp;quot;Харківська спеціальна школа №2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0304" y="2037863"/>
            <a:ext cx="7338649" cy="5431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усвідомлено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елементарні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математичні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знайомих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0305" y="3033347"/>
            <a:ext cx="7338648" cy="10843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логіко-математичних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узагальнювати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класифікувати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групувати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0305" y="4396153"/>
            <a:ext cx="7338648" cy="13598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виправляти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наполегливо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досягати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мети у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розв’язанні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логіко-математичних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пошуково-дослідницьких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4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308" y="32076"/>
            <a:ext cx="6600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spc="-2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</a:t>
            </a:r>
            <a:r>
              <a:rPr lang="uk-UA" sz="2000" b="1" spc="-2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дагогічні впливи, що 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забезпечують сформованість сенсорно-пізнавальної, логіко-математичної, дослідницької компетентності 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6568" y="1184031"/>
            <a:ext cx="6475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 Створення </a:t>
            </a:r>
            <a:r>
              <a:rPr lang="uk-UA" sz="2000" b="1" i="1" spc="-25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інтерактивного предметно-ігрового розвивального середовища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108" y="1891917"/>
            <a:ext cx="7338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розвивальне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ігрове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поле для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дитини-дошкільника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538" y="2894948"/>
            <a:ext cx="2399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Еколого-природничий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осередок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8252" y="3218113"/>
            <a:ext cx="1993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Сенсорно-когнітивний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осередок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7556" y="3394595"/>
            <a:ext cx="1617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Мистецький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осередок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2247" y="3106616"/>
            <a:ext cx="239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Ігровий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осередок</a:t>
            </a:r>
          </a:p>
        </p:txBody>
      </p:sp>
      <p:sp>
        <p:nvSpPr>
          <p:cNvPr id="6" name="Стрелка вправо 5"/>
          <p:cNvSpPr/>
          <p:nvPr/>
        </p:nvSpPr>
        <p:spPr>
          <a:xfrm rot="7110780">
            <a:off x="1845170" y="2753399"/>
            <a:ext cx="742813" cy="283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110780">
            <a:off x="3173261" y="2753400"/>
            <a:ext cx="742813" cy="283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4083600">
            <a:off x="4410789" y="2855649"/>
            <a:ext cx="742813" cy="283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792364">
            <a:off x="5737013" y="2754809"/>
            <a:ext cx="742813" cy="283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User\Desktop\detsad-1019490-1486418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b="4736"/>
          <a:stretch/>
        </p:blipFill>
        <p:spPr bwMode="auto">
          <a:xfrm>
            <a:off x="3034474" y="4322454"/>
            <a:ext cx="3073945" cy="2466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2538" y="6461042"/>
            <a:ext cx="34438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://detkam.in.ua/kutochok-sensornogo-rozvitku.html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detsad-1019490-14864182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7183" b="6972"/>
          <a:stretch/>
        </p:blipFill>
        <p:spPr bwMode="auto">
          <a:xfrm>
            <a:off x="5814643" y="4290487"/>
            <a:ext cx="3329357" cy="247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550639" y="6543084"/>
            <a:ext cx="34438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https://detkam.in.ua/kutochok-sensornogo-rozvitku.html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4391149"/>
            <a:ext cx="2917997" cy="22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953</TotalTime>
  <Words>1495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user2</cp:lastModifiedBy>
  <cp:revision>73</cp:revision>
  <dcterms:created xsi:type="dcterms:W3CDTF">2022-02-06T05:41:05Z</dcterms:created>
  <dcterms:modified xsi:type="dcterms:W3CDTF">2022-02-17T13:18:37Z</dcterms:modified>
</cp:coreProperties>
</file>